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6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32" Type="http://schemas.openxmlformats.org/officeDocument/2006/relationships/font" Target="fonts/Economica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e1cc71c50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8e1cc71c50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e1cc71c5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e1cc71c5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e1cc71c50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e1cc71c50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e1cc71c50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8e1cc71c50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e1cc71c50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e1cc71c50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e1cc71c50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e1cc71c50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e1cc71c50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e1cc71c50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e1cc71c50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8e1cc71c50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8e1cc71c50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8e1cc71c50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e1cc71c50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8e1cc71c50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8e1cc71c5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8e1cc71c5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e1cc71c50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8e1cc71c50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e1cc71c5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8e1cc71c5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e1cc71c50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e1cc71c50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cb89ddd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6cb89ddd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cb89ddda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6cb89ddda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e1cc71c50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e1cc71c50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e1cc71c5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e1cc71c5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e1cc71c5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e1cc71c5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e1cc71c50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8e1cc71c5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e1cc71c5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e1cc71c5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e1cc71c5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8e1cc71c5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8e1cc71c50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8e1cc71c50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gif"/><Relationship Id="rId4" Type="http://schemas.openxmlformats.org/officeDocument/2006/relationships/image" Target="../media/image1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00"/>
              <a:t>CUDA</a:t>
            </a:r>
            <a:endParaRPr sz="7000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BY&gt; Guillermo De Mendoza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Hardware </a:t>
            </a:r>
            <a:r>
              <a:rPr lang="es"/>
              <a:t>environment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75" y="1084300"/>
            <a:ext cx="7058025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321" y="2184700"/>
            <a:ext cx="2320675" cy="2738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1925" y="403513"/>
            <a:ext cx="2571750" cy="178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Hardware environment</a:t>
            </a: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6307126" cy="3310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Stable version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48400" y="1218900"/>
            <a:ext cx="3495300" cy="3031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50"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!pip install numba cupy-cuda12x</a:t>
            </a:r>
            <a:endParaRPr sz="1050"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400" y="1604750"/>
            <a:ext cx="8219476" cy="1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725" y="2739525"/>
            <a:ext cx="2274830" cy="20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ctrTitle"/>
          </p:nvPr>
        </p:nvSpPr>
        <p:spPr>
          <a:xfrm>
            <a:off x="3006725" y="18031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00"/>
              <a:t>Exercise</a:t>
            </a:r>
            <a:r>
              <a:rPr lang="es" sz="6700"/>
              <a:t> 1</a:t>
            </a:r>
            <a:endParaRPr sz="6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Hello world for GPU in CUPY</a:t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00" y="1172975"/>
            <a:ext cx="3371850" cy="31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075" y="2205038"/>
            <a:ext cx="27051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4122300" y="1147225"/>
            <a:ext cx="471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add 2 arrays containing 1M data each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ctrTitle"/>
          </p:nvPr>
        </p:nvSpPr>
        <p:spPr>
          <a:xfrm>
            <a:off x="3006725" y="18031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00"/>
              <a:t>Exercise 2</a:t>
            </a:r>
            <a:endParaRPr sz="6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Hello world for CUDA kernel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325" y="1147225"/>
            <a:ext cx="4078056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3056" y="2386013"/>
            <a:ext cx="34480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4122300" y="1147225"/>
            <a:ext cx="4710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add 2 arrays containing 1M data each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8"/>
          <p:cNvSpPr txBox="1"/>
          <p:nvPr/>
        </p:nvSpPr>
        <p:spPr>
          <a:xfrm>
            <a:off x="5439525" y="3765050"/>
            <a:ext cx="3628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each block contains 256 threads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(1M + 256 - 1) / 256 = 3907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6" name="Google Shape;176;p28"/>
          <p:cNvCxnSpPr/>
          <p:nvPr/>
        </p:nvCxnSpPr>
        <p:spPr>
          <a:xfrm>
            <a:off x="2944550" y="3996300"/>
            <a:ext cx="25266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8"/>
          <p:cNvSpPr txBox="1"/>
          <p:nvPr/>
        </p:nvSpPr>
        <p:spPr>
          <a:xfrm>
            <a:off x="5388875" y="3182875"/>
            <a:ext cx="3628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Each thread executes a copy of the kernel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9"/>
          <p:cNvPicPr preferRelativeResize="0"/>
          <p:nvPr/>
        </p:nvPicPr>
        <p:blipFill rotWithShape="1">
          <a:blip r:embed="rId3">
            <a:alphaModFix/>
          </a:blip>
          <a:srcRect b="63253" l="0" r="0" t="12900"/>
          <a:stretch/>
        </p:blipFill>
        <p:spPr>
          <a:xfrm>
            <a:off x="2451913" y="1646450"/>
            <a:ext cx="6043175" cy="130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9"/>
          <p:cNvSpPr txBox="1"/>
          <p:nvPr/>
        </p:nvSpPr>
        <p:spPr>
          <a:xfrm>
            <a:off x="2248863" y="890138"/>
            <a:ext cx="14628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use pure C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4" name="Google Shape;184;p29"/>
          <p:cNvCxnSpPr/>
          <p:nvPr/>
        </p:nvCxnSpPr>
        <p:spPr>
          <a:xfrm rot="10800000">
            <a:off x="3012588" y="1317103"/>
            <a:ext cx="0" cy="22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5" name="Google Shape;185;p29"/>
          <p:cNvSpPr/>
          <p:nvPr/>
        </p:nvSpPr>
        <p:spPr>
          <a:xfrm rot="-5400000">
            <a:off x="2968187" y="1120825"/>
            <a:ext cx="88800" cy="886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9"/>
          <p:cNvSpPr txBox="1"/>
          <p:nvPr/>
        </p:nvSpPr>
        <p:spPr>
          <a:xfrm>
            <a:off x="3770488" y="883813"/>
            <a:ext cx="942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kernel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4999388" y="883813"/>
            <a:ext cx="2019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vector pointers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88" name="Google Shape;188;p29"/>
          <p:cNvCxnSpPr/>
          <p:nvPr/>
        </p:nvCxnSpPr>
        <p:spPr>
          <a:xfrm rot="10800000">
            <a:off x="6028290" y="1340027"/>
            <a:ext cx="0" cy="22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" name="Google Shape;189;p29"/>
          <p:cNvSpPr/>
          <p:nvPr/>
        </p:nvSpPr>
        <p:spPr>
          <a:xfrm rot="-5400000">
            <a:off x="5979687" y="115025"/>
            <a:ext cx="97200" cy="300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104813" y="1985063"/>
            <a:ext cx="2019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thread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index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1" name="Google Shape;191;p29"/>
          <p:cNvCxnSpPr/>
          <p:nvPr/>
        </p:nvCxnSpPr>
        <p:spPr>
          <a:xfrm rot="10800000">
            <a:off x="1476188" y="2203750"/>
            <a:ext cx="1500900" cy="1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9"/>
          <p:cNvSpPr txBox="1"/>
          <p:nvPr/>
        </p:nvSpPr>
        <p:spPr>
          <a:xfrm>
            <a:off x="7019288" y="883813"/>
            <a:ext cx="2019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total size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3" name="Google Shape;193;p29"/>
          <p:cNvCxnSpPr/>
          <p:nvPr/>
        </p:nvCxnSpPr>
        <p:spPr>
          <a:xfrm flipH="1" rot="10800000">
            <a:off x="8055764" y="1333513"/>
            <a:ext cx="17700" cy="547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3395040" y="2722950"/>
            <a:ext cx="6300" cy="601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9"/>
          <p:cNvSpPr txBox="1"/>
          <p:nvPr/>
        </p:nvSpPr>
        <p:spPr>
          <a:xfrm>
            <a:off x="1896388" y="3324450"/>
            <a:ext cx="3003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c vector storing results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ctrTitle"/>
          </p:nvPr>
        </p:nvSpPr>
        <p:spPr>
          <a:xfrm>
            <a:off x="3006725" y="1556180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00"/>
              <a:t>Exercise 3</a:t>
            </a:r>
            <a:endParaRPr sz="6700"/>
          </a:p>
        </p:txBody>
      </p:sp>
      <p:sp>
        <p:nvSpPr>
          <p:cNvPr id="201" name="Google Shape;201;p30"/>
          <p:cNvSpPr txBox="1"/>
          <p:nvPr>
            <p:ph idx="4294967295" type="title"/>
          </p:nvPr>
        </p:nvSpPr>
        <p:spPr>
          <a:xfrm>
            <a:off x="2425950" y="2715925"/>
            <a:ext cx="42921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Image to black and white</a:t>
            </a:r>
            <a:endParaRPr sz="3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/>
        </p:nvSpPr>
        <p:spPr>
          <a:xfrm>
            <a:off x="5388775" y="1552525"/>
            <a:ext cx="3324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upload img file to RGB matrix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325" y="1195400"/>
            <a:ext cx="4162425" cy="27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9897" y="2089275"/>
            <a:ext cx="3664375" cy="6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 to </a:t>
            </a:r>
            <a:r>
              <a:rPr lang="es"/>
              <a:t>grayscale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CPU vs GPU</a:t>
            </a:r>
            <a:endParaRPr/>
          </a:p>
        </p:txBody>
      </p:sp>
      <p:pic>
        <p:nvPicPr>
          <p:cNvPr id="69" name="Google Shape;69;p14" title="cpuwork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00" y="1205463"/>
            <a:ext cx="3810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gpuwork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600" y="1205475"/>
            <a:ext cx="38100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1260150" y="3406850"/>
            <a:ext cx="2303700" cy="11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Central processing unit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s" sz="1200">
                <a:solidFill>
                  <a:srgbClr val="FF0000"/>
                </a:solidFill>
              </a:rPr>
              <a:t>Versatil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1 to 30 cores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Low latency GHz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Serial</a:t>
            </a:r>
            <a:endParaRPr sz="1200"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5473750" y="3406850"/>
            <a:ext cx="3233400" cy="13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Graph processing unit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Char char="●"/>
            </a:pPr>
            <a:r>
              <a:rPr b="1" lang="es" sz="1200">
                <a:solidFill>
                  <a:srgbClr val="FF0000"/>
                </a:solidFill>
              </a:rPr>
              <a:t>Only some task (vectors)</a:t>
            </a:r>
            <a:endParaRPr b="1" sz="1200">
              <a:solidFill>
                <a:srgbClr val="FF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100s to 10000s cores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High throughput (MHz)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Parallel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/>
        </p:nvSpPr>
        <p:spPr>
          <a:xfrm>
            <a:off x="5388775" y="1552525"/>
            <a:ext cx="3324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rgb: original image array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gray: result image array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25" y="1197250"/>
            <a:ext cx="4875097" cy="229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/>
        </p:nvSpPr>
        <p:spPr>
          <a:xfrm>
            <a:off x="284950" y="1563050"/>
            <a:ext cx="2457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img matrix to array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475" y="799500"/>
            <a:ext cx="5305259" cy="283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2" name="Google Shape;222;p33"/>
          <p:cNvCxnSpPr/>
          <p:nvPr/>
        </p:nvCxnSpPr>
        <p:spPr>
          <a:xfrm>
            <a:off x="2450650" y="1804725"/>
            <a:ext cx="759900" cy="1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33"/>
          <p:cNvSpPr txBox="1"/>
          <p:nvPr/>
        </p:nvSpPr>
        <p:spPr>
          <a:xfrm>
            <a:off x="284950" y="1854775"/>
            <a:ext cx="2457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result vector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4" name="Google Shape;224;p33"/>
          <p:cNvCxnSpPr/>
          <p:nvPr/>
        </p:nvCxnSpPr>
        <p:spPr>
          <a:xfrm flipH="1" rot="10800000">
            <a:off x="1697075" y="2001025"/>
            <a:ext cx="1500900" cy="1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33"/>
          <p:cNvSpPr txBox="1"/>
          <p:nvPr/>
        </p:nvSpPr>
        <p:spPr>
          <a:xfrm>
            <a:off x="437350" y="3033025"/>
            <a:ext cx="24570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result vector to image matrix</a:t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1937725" y="3470150"/>
            <a:ext cx="1311000" cy="1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900" y="177750"/>
            <a:ext cx="70798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ctrTitle"/>
          </p:nvPr>
        </p:nvSpPr>
        <p:spPr>
          <a:xfrm>
            <a:off x="3006725" y="1556180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00"/>
              <a:t>Workshop</a:t>
            </a:r>
            <a:endParaRPr sz="6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Image simple bordering</a:t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75" y="996000"/>
            <a:ext cx="8272259" cy="36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Architecture comparison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550" y="1225213"/>
            <a:ext cx="4572000" cy="29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810650" y="1225225"/>
            <a:ext cx="24441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ALU: Arithmetic Logic Unit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Control Unit: 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Search instructions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Decode instructions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Control executions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Manage flows *by buss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Synchronize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/>
              <a:t>Cache: 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Contain instructions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Data access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 sz="1200"/>
              <a:t>L1 -&gt; L2 </a:t>
            </a:r>
            <a:r>
              <a:rPr lang="es" sz="1200"/>
              <a:t>-&gt; L3 -&gt; RAM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CUDA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810650" y="1225225"/>
            <a:ext cx="7643100" cy="10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CUDA (Compute Unified Device Architecture)</a:t>
            </a:r>
            <a:r>
              <a:rPr lang="es" sz="1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is 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an architecture for parallel computing, developed by </a:t>
            </a:r>
            <a:r>
              <a:rPr b="1"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NVIDIA in 2007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that leverages the power of its GPUs for general-purpose processing (</a:t>
            </a:r>
            <a:r>
              <a:rPr lang="es" sz="12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not only </a:t>
            </a:r>
            <a:r>
              <a:rPr lang="es" sz="1200">
                <a:solidFill>
                  <a:srgbClr val="FF00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graphical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). It uses a hierarchy of grids, thread blocks, and threads to execute tasks in parallel, significantly speeding up compute-intensive application.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00" y="2260975"/>
            <a:ext cx="3298774" cy="7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99" y="2634625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3900775" y="2843300"/>
            <a:ext cx="1013100" cy="4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load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799" y="3261199"/>
            <a:ext cx="2763026" cy="11968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/>
          <p:nvPr/>
        </p:nvSpPr>
        <p:spPr>
          <a:xfrm>
            <a:off x="3498825" y="3514950"/>
            <a:ext cx="1415100" cy="417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215" y="3723450"/>
            <a:ext cx="1329801" cy="7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3498825" y="3786975"/>
            <a:ext cx="1554300" cy="417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Open Sans"/>
                <a:ea typeface="Open Sans"/>
                <a:cs typeface="Open Sans"/>
                <a:sym typeface="Open Sans"/>
              </a:rPr>
              <a:t>result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Compute Capability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8150" y="558725"/>
            <a:ext cx="3377373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48400" y="1218900"/>
            <a:ext cx="34953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Define the allowed functions and characteristics that the GPU can perform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Each CUDA version require a 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minimum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CC value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Some advance functions require also a 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minimum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CC value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Tensor cores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Ray tracing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Acceleration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FP16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Some </a:t>
            </a: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libraries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CUDA Kernel</a:t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0499" y="1431150"/>
            <a:ext cx="4745550" cy="33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2330450" y="1092325"/>
            <a:ext cx="34953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1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Each thread execute a copy of the kernel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CUDA Toolkit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48400" y="1218900"/>
            <a:ext cx="34953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b="1" lang="es" sz="1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CUDA Toolkit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CUDA compiler nvcc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CUDA Libraries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CUDA Runtime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CUDA Driver APIs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CUDA Debugging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CUDA Performance Analysis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Font typeface="Roboto"/>
              <a:buAutoNum type="arabicPeriod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verify CUDA version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s" sz="1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nvcc --version</a:t>
            </a:r>
            <a:endParaRPr sz="1200"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525" y="1355929"/>
            <a:ext cx="4571999" cy="13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825" y="3175024"/>
            <a:ext cx="4109075" cy="16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ctrTitle"/>
          </p:nvPr>
        </p:nvSpPr>
        <p:spPr>
          <a:xfrm>
            <a:off x="3006725" y="18031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00"/>
              <a:t>RUN IN </a:t>
            </a:r>
            <a:endParaRPr sz="6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00"/>
              <a:t>COLAB</a:t>
            </a:r>
            <a:endParaRPr sz="6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 notebook to GPU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50" y="1147213"/>
            <a:ext cx="3841441" cy="369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4425" y="1369275"/>
            <a:ext cx="3469675" cy="3142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